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12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Student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exchange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programmes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3214686"/>
            <a:ext cx="6400800" cy="1752600"/>
          </a:xfrm>
        </p:spPr>
        <p:txBody>
          <a:bodyPr/>
          <a:lstStyle/>
          <a:p>
            <a:r>
              <a:rPr lang="en-US" b="1" i="1" dirty="0" smtClean="0">
                <a:solidFill>
                  <a:srgbClr val="0070C0"/>
                </a:solidFill>
              </a:rPr>
              <a:t>"Academic year Abroad"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170" name="AutoShape 2" descr="https://im0-tub-ru.yandex.net/i?id=b21cce235d6e63ae4e94a30b9f661d27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://www.pomochnik-vsem.ru/_nw/3/832005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3857628"/>
            <a:ext cx="3013841" cy="2811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Repeat after me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То </a:t>
            </a:r>
            <a:r>
              <a:rPr lang="en-US" dirty="0" smtClean="0"/>
              <a:t>apply</a:t>
            </a:r>
            <a:r>
              <a:rPr lang="ru-RU" dirty="0" smtClean="0"/>
              <a:t>	</a:t>
            </a:r>
            <a:r>
              <a:rPr lang="en-US" dirty="0" smtClean="0"/>
              <a:t>                               Admission</a:t>
            </a:r>
            <a:endParaRPr lang="ru-RU" dirty="0" smtClean="0"/>
          </a:p>
          <a:p>
            <a:r>
              <a:rPr lang="en-US" dirty="0" smtClean="0"/>
              <a:t>Assumption	</a:t>
            </a:r>
            <a:r>
              <a:rPr lang="en-US" dirty="0" smtClean="0"/>
              <a:t>                     </a:t>
            </a:r>
            <a:r>
              <a:rPr lang="ru-RU" dirty="0" smtClean="0"/>
              <a:t>То</a:t>
            </a:r>
            <a:r>
              <a:rPr lang="en-US" dirty="0" smtClean="0"/>
              <a:t> </a:t>
            </a:r>
            <a:r>
              <a:rPr lang="en-US" dirty="0" smtClean="0"/>
              <a:t>participate</a:t>
            </a:r>
            <a:endParaRPr lang="ru-RU" dirty="0" smtClean="0"/>
          </a:p>
          <a:p>
            <a:r>
              <a:rPr lang="en-US" dirty="0" smtClean="0"/>
              <a:t>Immersion	</a:t>
            </a:r>
            <a:r>
              <a:rPr lang="en-US" dirty="0" smtClean="0"/>
              <a:t>                     To </a:t>
            </a:r>
            <a:r>
              <a:rPr lang="en-US" dirty="0" smtClean="0"/>
              <a:t>appreciate</a:t>
            </a:r>
            <a:endParaRPr lang="ru-RU" dirty="0" smtClean="0"/>
          </a:p>
          <a:p>
            <a:r>
              <a:rPr lang="en-US" dirty="0" smtClean="0"/>
              <a:t>Experience	</a:t>
            </a:r>
            <a:r>
              <a:rPr lang="en-US" dirty="0" smtClean="0"/>
              <a:t>                      Semester</a:t>
            </a:r>
            <a:endParaRPr lang="ru-RU" dirty="0" smtClean="0"/>
          </a:p>
          <a:p>
            <a:r>
              <a:rPr lang="en-US" dirty="0" smtClean="0"/>
              <a:t>Awareness	</a:t>
            </a:r>
            <a:r>
              <a:rPr lang="en-US" dirty="0" smtClean="0"/>
              <a:t>                      Application</a:t>
            </a:r>
            <a:endParaRPr lang="ru-RU" dirty="0" smtClean="0"/>
          </a:p>
          <a:p>
            <a:r>
              <a:rPr lang="en-US" dirty="0" smtClean="0"/>
              <a:t>Course	</a:t>
            </a:r>
            <a:r>
              <a:rPr lang="en-US" dirty="0" smtClean="0"/>
              <a:t>                                 Intensive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6" descr="http://tour52.axee.ru/netcat_files/Image/12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05649" y="0"/>
            <a:ext cx="2238351" cy="1678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Listen to the definitions and name the words.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smtClean="0"/>
              <a:t>Involving a lot of activity, effort, or careful attention in a short period of time. (</a:t>
            </a:r>
            <a:r>
              <a:rPr lang="en-US" i="1" dirty="0" smtClean="0"/>
              <a:t>Intensive.)</a:t>
            </a:r>
            <a:endParaRPr lang="ru-RU" dirty="0" smtClean="0"/>
          </a:p>
          <a:p>
            <a:pPr lvl="0"/>
            <a:r>
              <a:rPr lang="en-US" dirty="0" smtClean="0"/>
              <a:t>A series of lessons in a particular subject. </a:t>
            </a:r>
            <a:r>
              <a:rPr lang="en-US" i="1" dirty="0" smtClean="0"/>
              <a:t>(Course.)</a:t>
            </a:r>
            <a:endParaRPr lang="ru-RU" dirty="0" smtClean="0"/>
          </a:p>
          <a:p>
            <a:pPr lvl="0"/>
            <a:r>
              <a:rPr lang="en-US" dirty="0" smtClean="0"/>
              <a:t>One of the two periods of time that a year at high schools is divided into. </a:t>
            </a:r>
            <a:r>
              <a:rPr lang="en-US" i="1" dirty="0" smtClean="0"/>
              <a:t>(Semester.)</a:t>
            </a:r>
            <a:endParaRPr lang="ru-RU" dirty="0" smtClean="0"/>
          </a:p>
          <a:p>
            <a:pPr lvl="0"/>
            <a:r>
              <a:rPr lang="en-US" dirty="0" smtClean="0"/>
              <a:t>Knowledge or understanding of a particular subject or situation. </a:t>
            </a:r>
            <a:r>
              <a:rPr lang="en-US" i="1" dirty="0" smtClean="0"/>
              <a:t>(Awareness.)</a:t>
            </a:r>
            <a:endParaRPr lang="ru-RU" dirty="0" smtClean="0"/>
          </a:p>
          <a:p>
            <a:pPr lvl="0"/>
            <a:r>
              <a:rPr lang="en-US" dirty="0" smtClean="0"/>
              <a:t>Something that you think is true although you have no definite proof. </a:t>
            </a:r>
            <a:r>
              <a:rPr lang="en-US" i="1" dirty="0" smtClean="0"/>
              <a:t>(Assumption.)</a:t>
            </a:r>
            <a:endParaRPr lang="ru-RU" dirty="0" smtClean="0"/>
          </a:p>
          <a:p>
            <a:pPr lvl="0"/>
            <a:r>
              <a:rPr lang="en-US" dirty="0" smtClean="0"/>
              <a:t>To make a formal request or permission to do something. </a:t>
            </a:r>
            <a:r>
              <a:rPr lang="en-US" i="1" dirty="0" smtClean="0"/>
              <a:t>(To apply.)</a:t>
            </a:r>
            <a:endParaRPr lang="ru-RU" dirty="0" smtClean="0"/>
          </a:p>
          <a:p>
            <a:pPr lvl="0"/>
            <a:r>
              <a:rPr lang="en-US" dirty="0" smtClean="0"/>
              <a:t>To take part in an activity or event. </a:t>
            </a:r>
            <a:r>
              <a:rPr lang="en-US" i="1" dirty="0" smtClean="0"/>
              <a:t>(To participate.)</a:t>
            </a:r>
            <a:endParaRPr lang="ru-RU" dirty="0" smtClean="0"/>
          </a:p>
          <a:p>
            <a:pPr lvl="0"/>
            <a:r>
              <a:rPr lang="en-US" dirty="0" smtClean="0"/>
              <a:t>Permission given to someone to become a member of a school, club, etc. </a:t>
            </a:r>
            <a:r>
              <a:rPr lang="en-US" i="1" dirty="0" smtClean="0"/>
              <a:t>(Admission.)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Picture 6" descr="http://tour52.axee.ru/netcat_files/Image/12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143512"/>
            <a:ext cx="2047849" cy="1535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Е</a:t>
            </a:r>
            <a:r>
              <a:rPr lang="en-US" dirty="0" err="1" smtClean="0">
                <a:solidFill>
                  <a:srgbClr val="0070C0"/>
                </a:solidFill>
              </a:rPr>
              <a:t>xercise</a:t>
            </a:r>
            <a:r>
              <a:rPr lang="en-US" dirty="0" smtClean="0">
                <a:solidFill>
                  <a:srgbClr val="0070C0"/>
                </a:solidFill>
              </a:rPr>
              <a:t> 22 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TASK:  </a:t>
            </a:r>
            <a:r>
              <a:rPr lang="en-US" dirty="0" smtClean="0"/>
              <a:t>Look </a:t>
            </a:r>
            <a:r>
              <a:rPr lang="en-US" dirty="0" smtClean="0"/>
              <a:t>through the list of </a:t>
            </a:r>
            <a:r>
              <a:rPr lang="en-US" dirty="0" err="1" smtClean="0"/>
              <a:t>programmes</a:t>
            </a:r>
            <a:r>
              <a:rPr lang="en-US" dirty="0" smtClean="0"/>
              <a:t> below and think about which one you would like to take part in. Explain your choice. </a:t>
            </a:r>
            <a:endParaRPr lang="en-US" dirty="0" smtClean="0"/>
          </a:p>
          <a:p>
            <a:r>
              <a:rPr lang="en-US" sz="2400" i="1" dirty="0" smtClean="0">
                <a:solidFill>
                  <a:srgbClr val="FF0000"/>
                </a:solidFill>
              </a:rPr>
              <a:t>Example:  </a:t>
            </a:r>
            <a:r>
              <a:rPr lang="en-US" sz="2400" i="1" dirty="0" smtClean="0"/>
              <a:t>I </a:t>
            </a:r>
            <a:r>
              <a:rPr lang="en-US" sz="2400" i="1" dirty="0" smtClean="0"/>
              <a:t>think I'd like to participate in the </a:t>
            </a:r>
            <a:r>
              <a:rPr lang="en-US" sz="2400" i="1" dirty="0" err="1" smtClean="0"/>
              <a:t>programme</a:t>
            </a:r>
            <a:r>
              <a:rPr lang="en-US" sz="2400" i="1" dirty="0" smtClean="0"/>
              <a:t> of Academic year abroad, because I'd have more opportunities to get accustomed to the culture of the countr</a:t>
            </a:r>
            <a:r>
              <a:rPr lang="en-US" dirty="0" smtClean="0"/>
              <a:t>y.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098" name="AutoShape 2" descr="https://im0-tub-ru.yandex.net/i?id=f5b9e8652f6e66b97de497cef9464ca6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mu-blog.s3.amazonaws.com/uploads/2015/12/study-aboa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://tour52.axee.ru/netcat_files/Image/12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4786322"/>
            <a:ext cx="2428852" cy="18216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Writing a formal letter of application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u="sng" dirty="0" smtClean="0"/>
              <a:t>Exercise 23</a:t>
            </a:r>
            <a:r>
              <a:rPr lang="en-US" dirty="0" smtClean="0"/>
              <a:t> Write a letter of application (about 120-180 words) explaining why you want to participate in the </a:t>
            </a:r>
            <a:r>
              <a:rPr lang="en-US" dirty="0" err="1" smtClean="0"/>
              <a:t>programme</a:t>
            </a:r>
            <a:r>
              <a:rPr lang="en-US" dirty="0" smtClean="0"/>
              <a:t>. Use the plan below. See "Writing a formal letter of application" in "Learning strategies" (page 173). </a:t>
            </a:r>
            <a:br>
              <a:rPr lang="en-US" dirty="0" smtClean="0"/>
            </a:br>
            <a:r>
              <a:rPr lang="en-US" dirty="0" smtClean="0"/>
              <a:t>Dear Sir /Madam </a:t>
            </a:r>
            <a:br>
              <a:rPr lang="en-US" dirty="0" smtClean="0"/>
            </a:br>
            <a:r>
              <a:rPr lang="en-US" dirty="0" smtClean="0"/>
              <a:t>I am writing to apply for the... </a:t>
            </a:r>
            <a:br>
              <a:rPr lang="en-US" dirty="0" smtClean="0"/>
            </a:br>
            <a:r>
              <a:rPr lang="en-US" dirty="0" smtClean="0"/>
              <a:t>I would like to participate in this </a:t>
            </a:r>
            <a:r>
              <a:rPr lang="en-US" dirty="0" err="1" smtClean="0"/>
              <a:t>programme</a:t>
            </a:r>
            <a:r>
              <a:rPr lang="en-US" dirty="0" smtClean="0"/>
              <a:t> </a:t>
            </a:r>
            <a:br>
              <a:rPr lang="en-US" dirty="0" smtClean="0"/>
            </a:br>
            <a:r>
              <a:rPr lang="en-US" dirty="0" smtClean="0"/>
              <a:t>because... </a:t>
            </a:r>
            <a:br>
              <a:rPr lang="en-US" dirty="0" smtClean="0"/>
            </a:br>
            <a:r>
              <a:rPr lang="en-US" dirty="0" smtClean="0"/>
              <a:t>I also appreciate the opportunity to... I look forward to hearing from you.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Yours faithfully,</a:t>
            </a:r>
            <a:r>
              <a:rPr lang="en-US" dirty="0" smtClean="0"/>
              <a:t> </a:t>
            </a:r>
            <a:br>
              <a:rPr lang="en-US" dirty="0" smtClean="0"/>
            </a:br>
            <a:r>
              <a:rPr lang="en-US" dirty="0" smtClean="0"/>
              <a:t>Maria </a:t>
            </a:r>
            <a:r>
              <a:rPr lang="en-US" dirty="0" err="1" smtClean="0"/>
              <a:t>Sokolova</a:t>
            </a:r>
            <a:r>
              <a:rPr lang="en-US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70C0"/>
                </a:solidFill>
              </a:rPr>
              <a:t>Writing </a:t>
            </a:r>
            <a:r>
              <a:rPr lang="en-US" dirty="0" smtClean="0">
                <a:solidFill>
                  <a:srgbClr val="0070C0"/>
                </a:solidFill>
              </a:rPr>
              <a:t>a formal letter of application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Plan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a</a:t>
            </a:r>
            <a:r>
              <a:rPr lang="en-US" dirty="0" smtClean="0"/>
              <a:t>) Describe the </a:t>
            </a:r>
            <a:r>
              <a:rPr lang="en-US" dirty="0" err="1" smtClean="0"/>
              <a:t>programme</a:t>
            </a:r>
            <a:r>
              <a:rPr lang="en-US" dirty="0" smtClean="0"/>
              <a:t> you would like to participate in. </a:t>
            </a:r>
            <a:br>
              <a:rPr lang="en-US" dirty="0" smtClean="0"/>
            </a:br>
            <a:r>
              <a:rPr lang="en-US" dirty="0" smtClean="0"/>
              <a:t>b) Explain why you think you would benefit from it. </a:t>
            </a:r>
            <a:br>
              <a:rPr lang="en-US" dirty="0" smtClean="0"/>
            </a:br>
            <a:r>
              <a:rPr lang="en-US" dirty="0" smtClean="0"/>
              <a:t>c) Describe yourself and the qualities you have that are relevant to the situation. </a:t>
            </a:r>
            <a:br>
              <a:rPr lang="en-US" dirty="0" smtClean="0"/>
            </a:br>
            <a:r>
              <a:rPr lang="en-US" dirty="0" smtClean="0"/>
              <a:t>d) Express your hope to succeed.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0070C0"/>
                </a:solidFill>
              </a:rPr>
              <a:t>Example: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i="1" dirty="0" smtClean="0"/>
              <a:t>Dear Sir,</a:t>
            </a:r>
            <a:endParaRPr lang="ru-RU" dirty="0" smtClean="0"/>
          </a:p>
          <a:p>
            <a:r>
              <a:rPr lang="en-US" i="1" dirty="0" smtClean="0"/>
              <a:t>I am writing to apply for participation in student exchange </a:t>
            </a:r>
            <a:r>
              <a:rPr lang="en-US" i="1" dirty="0" err="1" smtClean="0"/>
              <a:t>programme</a:t>
            </a:r>
            <a:r>
              <a:rPr lang="en-US" i="1" dirty="0" smtClean="0"/>
              <a:t> "Academic year Abroad". I would like to participate in this program because this is the best way to learn a foreign language. And this is a unique opportunity to study the culture and history of another country, buy a lot of friends abroad, to establish new relationships. In addition, this program gives the chance to become more independent and learn to make me own decisions. I also appreciate the opportunity to live in a foreign family. I think that it will help me to explore the life, family foundations and traditions of the country.</a:t>
            </a:r>
            <a:endParaRPr lang="ru-RU" dirty="0" smtClean="0"/>
          </a:p>
          <a:p>
            <a:r>
              <a:rPr lang="en-US" i="1" dirty="0" smtClean="0"/>
              <a:t>Dear Sir, I am very responsible, hardworking and sociable, so I think that I will be able to express themselves in studying abroad.</a:t>
            </a:r>
            <a:endParaRPr lang="ru-RU" dirty="0" smtClean="0"/>
          </a:p>
          <a:p>
            <a:r>
              <a:rPr lang="en-US" i="1" dirty="0" smtClean="0"/>
              <a:t>I look forward your answer.</a:t>
            </a:r>
            <a:endParaRPr lang="ru-RU" dirty="0" smtClean="0"/>
          </a:p>
          <a:p>
            <a:r>
              <a:rPr lang="ru-RU" i="1" dirty="0" err="1" smtClean="0"/>
              <a:t>Yours</a:t>
            </a:r>
            <a:r>
              <a:rPr lang="ru-RU" i="1" dirty="0" smtClean="0"/>
              <a:t> </a:t>
            </a:r>
            <a:r>
              <a:rPr lang="ru-RU" i="1" dirty="0" err="1" smtClean="0"/>
              <a:t>faithfully</a:t>
            </a:r>
            <a:r>
              <a:rPr lang="ru-RU" i="1" dirty="0" smtClean="0"/>
              <a:t>,</a:t>
            </a:r>
            <a:endParaRPr lang="ru-RU" dirty="0" smtClean="0"/>
          </a:p>
          <a:p>
            <a:r>
              <a:rPr lang="en-US" i="1" dirty="0" smtClean="0"/>
              <a:t>Lena </a:t>
            </a:r>
            <a:r>
              <a:rPr lang="en-US" dirty="0" smtClean="0"/>
              <a:t> </a:t>
            </a:r>
            <a:r>
              <a:rPr lang="ru-RU" i="1" dirty="0" err="1" smtClean="0"/>
              <a:t>Ivanova</a:t>
            </a:r>
            <a:r>
              <a:rPr lang="ru-RU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406</Words>
  <PresentationFormat>Экран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Student exchange programmes. </vt:lpstr>
      <vt:lpstr>Repeat after me</vt:lpstr>
      <vt:lpstr>Listen to the definitions and name the words. </vt:lpstr>
      <vt:lpstr>Еxercise 22  </vt:lpstr>
      <vt:lpstr>Writing a formal letter of application</vt:lpstr>
      <vt:lpstr> Writing a formal letter of application</vt:lpstr>
      <vt:lpstr>Example: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альберт</cp:lastModifiedBy>
  <cp:revision>18</cp:revision>
  <dcterms:modified xsi:type="dcterms:W3CDTF">2017-03-11T04:51:29Z</dcterms:modified>
</cp:coreProperties>
</file>